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83" r:id="rId6"/>
    <p:sldId id="260" r:id="rId7"/>
    <p:sldId id="261" r:id="rId8"/>
    <p:sldId id="262" r:id="rId9"/>
    <p:sldId id="263" r:id="rId10"/>
    <p:sldId id="284" r:id="rId11"/>
    <p:sldId id="265" r:id="rId12"/>
    <p:sldId id="267" r:id="rId13"/>
    <p:sldId id="268" r:id="rId14"/>
    <p:sldId id="269" r:id="rId15"/>
    <p:sldId id="281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2969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970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970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970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970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970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</p:grpSp>
      <p:sp>
        <p:nvSpPr>
          <p:cNvPr id="2970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8A88D2-8597-48D6-9D9D-22360CDAEAA5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k-SK"/>
              <a:t>Click to edit Master title style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k-SK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44F96-7C32-4684-8E8E-89F2AEDB266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D2D6-61D1-40EE-B6D3-F53CEEF3D6F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C4E32-6833-46B5-95BA-6595EA38254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521F9-9423-41D9-8CCD-6971FB3396A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F3CF2-5560-4840-A710-DC824995F55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D903D-6D29-4221-9202-74DC09C7C9B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F5DF1-5818-4CFB-8508-2066B486C39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96DB-CD2A-4615-AFD6-E30BD2F9433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DE376-7B5A-4512-A2D1-696DDF8EF1F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0B5D3-85C0-4CB0-85A4-5CF9C5B5152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867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867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</p:grp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k-SK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k-SK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4954439-E064-4425-A3CE-5A658C6B003F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797425"/>
            <a:ext cx="6400800" cy="18716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Peter Hrn</a:t>
            </a:r>
            <a:r>
              <a:rPr lang="sk-SK" sz="2400"/>
              <a:t>čár</a:t>
            </a:r>
          </a:p>
          <a:p>
            <a:pPr>
              <a:lnSpc>
                <a:spcPct val="80000"/>
              </a:lnSpc>
            </a:pPr>
            <a:r>
              <a:rPr lang="sk-SK" sz="2400"/>
              <a:t>Lucia Mrváňová</a:t>
            </a:r>
          </a:p>
          <a:p>
            <a:pPr>
              <a:lnSpc>
                <a:spcPct val="80000"/>
              </a:lnSpc>
            </a:pPr>
            <a:r>
              <a:rPr lang="sk-SK" sz="2400"/>
              <a:t>Zuzana Rummelová</a:t>
            </a:r>
          </a:p>
          <a:p>
            <a:pPr>
              <a:lnSpc>
                <a:spcPct val="80000"/>
              </a:lnSpc>
            </a:pPr>
            <a:r>
              <a:rPr lang="sk-SK" sz="2400"/>
              <a:t>Igor Trúchlik</a:t>
            </a:r>
          </a:p>
          <a:p>
            <a:pPr>
              <a:lnSpc>
                <a:spcPct val="80000"/>
              </a:lnSpc>
            </a:pPr>
            <a:r>
              <a:rPr lang="sk-SK" sz="2400"/>
              <a:t>Martin Valdner</a:t>
            </a:r>
          </a:p>
          <a:p>
            <a:pPr>
              <a:lnSpc>
                <a:spcPct val="80000"/>
              </a:lnSpc>
            </a:pPr>
            <a:endParaRPr lang="sk-SK" sz="2400"/>
          </a:p>
        </p:txBody>
      </p:sp>
      <p:pic>
        <p:nvPicPr>
          <p:cNvPr id="2052" name="Picture 4" descr="untitle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484313"/>
            <a:ext cx="734377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SPACE matrix</a:t>
            </a:r>
            <a:endParaRPr lang="sk-SK" dirty="0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8207375" cy="511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SPACE matrix</a:t>
            </a:r>
            <a:endParaRPr lang="sk-SK"/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844675"/>
            <a:ext cx="8281987" cy="398145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gsm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228600"/>
            <a:ext cx="866775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5072063"/>
            <a:ext cx="20288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Kvadrant</a:t>
            </a:r>
            <a:r>
              <a:rPr lang="en-US" dirty="0" smtClean="0"/>
              <a:t> IV.</a:t>
            </a:r>
            <a:br>
              <a:rPr lang="en-US" dirty="0" smtClean="0"/>
            </a:br>
            <a:r>
              <a:rPr lang="en-US" sz="3100" dirty="0" err="1" smtClean="0"/>
              <a:t>Siln</a:t>
            </a:r>
            <a:r>
              <a:rPr lang="sk-SK" sz="3100" dirty="0" smtClean="0"/>
              <a:t>á konkurenčná pozícia / Pomalý rast trhu</a:t>
            </a:r>
            <a:endParaRPr lang="en-US" sz="31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Silná konkurenčná pozícia</a:t>
            </a:r>
          </a:p>
          <a:p>
            <a:r>
              <a:rPr lang="sk-SK" smtClean="0"/>
              <a:t>Konkurencia </a:t>
            </a:r>
            <a:r>
              <a:rPr lang="en-US" smtClean="0"/>
              <a:t>&amp; t</a:t>
            </a:r>
            <a:r>
              <a:rPr lang="sk-SK" smtClean="0"/>
              <a:t>rhová kapitalizácia:</a:t>
            </a:r>
            <a:endParaRPr lang="en-US" smtClean="0"/>
          </a:p>
          <a:p>
            <a:pPr lvl="1"/>
            <a:r>
              <a:rPr lang="sk-SK" sz="3300" smtClean="0"/>
              <a:t>Avon 8,28 mld. </a:t>
            </a:r>
            <a:r>
              <a:rPr lang="en-US" sz="3300" smtClean="0"/>
              <a:t>$</a:t>
            </a:r>
          </a:p>
          <a:p>
            <a:pPr lvl="1"/>
            <a:r>
              <a:rPr lang="en-US" sz="3300" smtClean="0"/>
              <a:t>Revlon 340,7 mil</a:t>
            </a:r>
            <a:r>
              <a:rPr lang="sk-SK" sz="3300" smtClean="0"/>
              <a:t>.</a:t>
            </a:r>
            <a:r>
              <a:rPr lang="en-US" sz="3300" smtClean="0"/>
              <a:t> $</a:t>
            </a:r>
          </a:p>
          <a:p>
            <a:pPr lvl="1"/>
            <a:r>
              <a:rPr lang="en-US" sz="3300" smtClean="0"/>
              <a:t>Loreal 50,75 mil</a:t>
            </a:r>
            <a:r>
              <a:rPr lang="sk-SK" sz="3300" smtClean="0"/>
              <a:t>.</a:t>
            </a:r>
            <a:r>
              <a:rPr lang="en-US" sz="3300" smtClean="0"/>
              <a:t> $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Kvadrant</a:t>
            </a:r>
            <a:r>
              <a:rPr lang="en-US" dirty="0" smtClean="0"/>
              <a:t> IV.</a:t>
            </a:r>
            <a:br>
              <a:rPr lang="en-US" dirty="0" smtClean="0"/>
            </a:br>
            <a:r>
              <a:rPr lang="en-US" sz="3100" dirty="0" err="1" smtClean="0"/>
              <a:t>Siln</a:t>
            </a:r>
            <a:r>
              <a:rPr lang="sk-SK" sz="3100" dirty="0" smtClean="0"/>
              <a:t>á konkurenčná pozícia / Pomalý rast trhu</a:t>
            </a:r>
            <a:endParaRPr lang="en-US" sz="31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Diverzifik</a:t>
            </a:r>
            <a:r>
              <a:rPr lang="sk-SK" smtClean="0"/>
              <a:t>ácia v rýchlo rastúcich regiónoch (Východná Európa, Čína)</a:t>
            </a:r>
          </a:p>
          <a:p>
            <a:r>
              <a:rPr lang="sk-SK" smtClean="0"/>
              <a:t>Sústredená ale aj zmiešaná diverzifikácia, možnosti joint venture</a:t>
            </a:r>
          </a:p>
          <a:p>
            <a:r>
              <a:rPr lang="sk-SK" smtClean="0"/>
              <a:t>Vysoké cash flow, limitované až žiadne interné oblasti rastu</a:t>
            </a:r>
          </a:p>
          <a:p>
            <a:r>
              <a:rPr lang="sk-SK" smtClean="0"/>
              <a:t>Otváranie butikov, predaj prostredníctvom nových médií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 Matrix</a:t>
            </a:r>
            <a:endParaRPr lang="sk-SK"/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557338"/>
            <a:ext cx="8002587" cy="4895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GE </a:t>
            </a:r>
            <a:r>
              <a:rPr lang="sk-SK" dirty="0" err="1" smtClean="0"/>
              <a:t>Matrix</a:t>
            </a:r>
            <a:endParaRPr lang="sk-SK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928802"/>
            <a:ext cx="7901014" cy="4202123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773238"/>
            <a:ext cx="8101012" cy="433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SWOT: Strategic Alternatives via Mini/Maxi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1600" y="2133600"/>
          <a:ext cx="6400800" cy="327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/>
                <a:gridCol w="2133600"/>
                <a:gridCol w="2133600"/>
              </a:tblGrid>
              <a:tr h="10922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Inner Weaknesses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Inner Strengths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External</a:t>
                      </a:r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Opportunities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OW: Maxi – Mini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Max. Opportunities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Min. Weaknesses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OS: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Maxi - Maxi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Max. Opportunities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Max. Strengths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External</a:t>
                      </a:r>
                    </a:p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Threats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TW: Mini – Mini 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Min.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Threats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Min. Weaknesses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TS: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Mini – Maxi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Min. Threats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Max. Strengths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SWOT: Modification of Strategy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rot="5400000">
            <a:off x="2477294" y="3771106"/>
            <a:ext cx="403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1524000" y="3733800"/>
            <a:ext cx="6019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495800" y="3733800"/>
            <a:ext cx="1752600" cy="6096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sm" len="sm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096000" y="53340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Diversification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90600" y="5257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Defensive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Strategy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914400" y="16764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Consolidation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72200" y="1676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Aggressive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Strategy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172200" y="4419600"/>
            <a:ext cx="24384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“Crawl, Walk &amp; Run”</a:t>
            </a:r>
            <a:endParaRPr lang="sk-SK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581400" y="594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External Threats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352800" y="1371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External Opportunities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38200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Inner Weaknesses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477000" y="3200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Inner Strengths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3505200" y="3733800"/>
            <a:ext cx="990600" cy="6096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505200" y="3352800"/>
            <a:ext cx="990600" cy="3810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4495800" y="3352800"/>
            <a:ext cx="1752600" cy="3810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0800000" flipV="1">
            <a:off x="4495800" y="3733800"/>
            <a:ext cx="1752600" cy="6096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 32"/>
          <p:cNvSpPr/>
          <p:nvPr/>
        </p:nvSpPr>
        <p:spPr>
          <a:xfrm>
            <a:off x="4495800" y="3733800"/>
            <a:ext cx="2438400" cy="20574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alpha val="72000"/>
                </a:schemeClr>
              </a:gs>
              <a:gs pos="55000">
                <a:schemeClr val="bg1">
                  <a:alpha val="0"/>
                </a:schemeClr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élník 33"/>
          <p:cNvSpPr/>
          <p:nvPr/>
        </p:nvSpPr>
        <p:spPr>
          <a:xfrm>
            <a:off x="609600" y="1295400"/>
            <a:ext cx="8077200" cy="518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SWOT: Relational SWOT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57200" y="1143000"/>
          <a:ext cx="8148601" cy="5349739"/>
        </p:xfrm>
        <a:graphic>
          <a:graphicData uri="http://schemas.openxmlformats.org/drawingml/2006/table">
            <a:tbl>
              <a:tblPr/>
              <a:tblGrid>
                <a:gridCol w="228601"/>
                <a:gridCol w="432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47382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2500" b="1" dirty="0">
                          <a:latin typeface="Times New Roman"/>
                          <a:ea typeface="MS Mincho"/>
                          <a:cs typeface="Times New Roman"/>
                        </a:rPr>
                        <a:t>Avon Products</a:t>
                      </a:r>
                      <a:endParaRPr lang="sk-SK" sz="2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Opportunities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Threats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896357">
                <a:tc gridSpan="2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Proliferation of Internet access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IT Integration of customer databases 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Copyright and patent law enforcement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Acceleration of product and service lifecycles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Prices of key input commodities and oil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Availability of credit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Share of cosmetic products in consumption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Political relationship of given region with home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Age and sex composition of population and its trend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Migration trends and the cultural effect on demand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Strenghts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Sophisticated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direct-sales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distribution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channel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BFBFBF"/>
                      </a:fgClr>
                      <a:bgClr>
                        <a:srgbClr val="ABB9CB"/>
                      </a:bgClr>
                    </a:pattFill>
                  </a:tcPr>
                </a:tc>
              </a:tr>
              <a:tr h="234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Availability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of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liquid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assets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BFBFBF"/>
                      </a:fgClr>
                      <a:bgClr>
                        <a:srgbClr val="E1E1E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BFBFBF"/>
                      </a:fgClr>
                      <a:bgClr>
                        <a:srgbClr val="E1E1E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BFBFBF"/>
                      </a:fgClr>
                      <a:bgClr>
                        <a:srgbClr val="E1E1E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BFBFBF"/>
                      </a:fgClr>
                      <a:bgClr>
                        <a:srgbClr val="ABB9CB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BFBFBF"/>
                      </a:fgClr>
                      <a:bgClr>
                        <a:srgbClr val="ABB9CB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BFBFBF"/>
                      </a:fgClr>
                      <a:bgClr>
                        <a:srgbClr val="ABB9CB"/>
                      </a:bgClr>
                    </a:pattFill>
                  </a:tcPr>
                </a:tc>
              </a:tr>
              <a:tr h="234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Global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brand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recognition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BFBFBF"/>
                      </a:fgClr>
                      <a:bgClr>
                        <a:srgbClr val="ABB9CB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BFBFBF"/>
                      </a:fgClr>
                      <a:bgClr>
                        <a:srgbClr val="ABB9CB"/>
                      </a:bgClr>
                    </a:pattFill>
                  </a:tcPr>
                </a:tc>
              </a:tr>
              <a:tr h="234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Flexible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production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technology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A6A6A6"/>
                      </a:fgClr>
                      <a:bgClr>
                        <a:srgbClr val="D7D7D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BFBFBF"/>
                      </a:fgClr>
                      <a:bgClr>
                        <a:srgbClr val="ABB9CB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BFBFBF"/>
                      </a:fgClr>
                      <a:bgClr>
                        <a:srgbClr val="ABB9CB"/>
                      </a:bgClr>
                    </a:pattFill>
                  </a:tcPr>
                </a:tc>
              </a:tr>
              <a:tr h="234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Federated IS accessible from Internet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A6A6A6"/>
                      </a:fgClr>
                      <a:bgClr>
                        <a:srgbClr val="D7D7D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34000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Weaknesses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Control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over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the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agent‘s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conduct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A6A6A6"/>
                      </a:fgClr>
                      <a:bgClr>
                        <a:srgbClr val="D7D7D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Marketing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campaigns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too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costly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A6A6A6"/>
                      </a:fgClr>
                      <a:bgClr>
                        <a:srgbClr val="D7D7D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IS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not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sufficiently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B2B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integrated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A6A6A6"/>
                      </a:fgClr>
                      <a:bgClr>
                        <a:srgbClr val="D7D7D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Profit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depends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on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direct</a:t>
                      </a:r>
                      <a:r>
                        <a:rPr lang="sk-SK" sz="10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000" dirty="0" err="1">
                          <a:latin typeface="Times New Roman"/>
                          <a:ea typeface="MS Mincho"/>
                          <a:cs typeface="Times New Roman"/>
                        </a:rPr>
                        <a:t>sales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en-US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en-US" sz="1000" dirty="0">
                          <a:latin typeface="Times New Roman"/>
                          <a:ea typeface="MS Mincho"/>
                          <a:cs typeface="Times New Roman"/>
                        </a:rPr>
                        <a:t>x</a:t>
                      </a:r>
                      <a:endParaRPr lang="sk-SK" sz="1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4147" marR="54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Agenda</a:t>
            </a:r>
            <a:endParaRPr lang="sk-SK" sz="4000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Vízia, poslanie, hodnoty</a:t>
            </a:r>
          </a:p>
          <a:p>
            <a:r>
              <a:rPr lang="sk-SK" dirty="0"/>
              <a:t>Produkty a </a:t>
            </a:r>
            <a:r>
              <a:rPr lang="sk-SK" dirty="0" smtClean="0"/>
              <a:t>služby</a:t>
            </a:r>
          </a:p>
          <a:p>
            <a:r>
              <a:rPr lang="sk-SK" dirty="0" smtClean="0"/>
              <a:t>EFE matica a </a:t>
            </a:r>
            <a:r>
              <a:rPr lang="sk-SK" dirty="0" err="1" smtClean="0"/>
              <a:t>Porterov</a:t>
            </a:r>
            <a:r>
              <a:rPr lang="sk-SK" dirty="0" smtClean="0"/>
              <a:t> model</a:t>
            </a:r>
          </a:p>
          <a:p>
            <a:r>
              <a:rPr lang="sk-SK" dirty="0" smtClean="0"/>
              <a:t>IFE matica a finančné ukazovatele</a:t>
            </a:r>
          </a:p>
          <a:p>
            <a:r>
              <a:rPr lang="sk-SK" dirty="0" smtClean="0"/>
              <a:t>SPACE matica a GSM matica</a:t>
            </a:r>
          </a:p>
          <a:p>
            <a:r>
              <a:rPr lang="sk-SK" dirty="0" smtClean="0"/>
              <a:t>GE matica a SWOT matica</a:t>
            </a:r>
          </a:p>
          <a:p>
            <a:r>
              <a:rPr lang="sk-SK" dirty="0" smtClean="0"/>
              <a:t>Alternatívne stratégie</a:t>
            </a:r>
          </a:p>
          <a:p>
            <a:r>
              <a:rPr lang="sk-SK" dirty="0" smtClean="0"/>
              <a:t>QSPM matica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SWOT: Strategies derived from the matrix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S3, S4, W3, O4 :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Použitie moderného IS a flexibilnej výrobnej technológie na získanie výhody z efektu zrýchlenia produktového cyklu oproti konkurentom.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S2, S3, S4, T2 :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Použitie firemnej značky, existujúcich likvidných zdrojov a výrobnej technológie, aby sme sa v budúcnosti vyhli nedostatku kapitálu, ktorý sužuje trhy.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S2,  O2, T1, T2 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Použitie prebytočných zásob likvidných zdrojov na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vysporiadanie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sa s rastúcimi cenami komodít, energií a nedostatku kapitálu a zároveň umožniť integráciu IS na získanie strategickej výhody.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S1, S3, S4, T6: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Použitie distribučných kanálov, firemnej značky a výrobnej technológie na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vysporiadanie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sa so zmenami v dopyte spôsobenými efektom kultúrnej migrácie.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QSPM: Chosen Alternative Strategies</a:t>
            </a:r>
            <a:endParaRPr lang="sk-SK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Sústrediť sa na integráciu zákazníckych údajov a účtov z rôznych geografických oblastí ako </a:t>
            </a:r>
            <a:r>
              <a:rPr lang="sk-SK" sz="2600" smtClean="0">
                <a:latin typeface="Times New Roman" pitchFamily="18" charset="0"/>
                <a:cs typeface="Times New Roman" pitchFamily="18" charset="0"/>
              </a:rPr>
              <a:t>súčasť globálneho IS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s cieľom zvýšiť firemné tržby.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Global IS Investment</a:t>
            </a:r>
          </a:p>
          <a:p>
            <a:pPr marL="514350" indent="-514350">
              <a:buNone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Pokračovať v ďalšom vývoji a nasadení firemnej flexibilnej výrobnej technológie s cieľom prispôsobiť sa zmenám v dopyte v dôsledku demografických a kultúrnych zmien v potenciálnej zákazníckej báze; zvýšiť čistý zisk z dlhodobého hľadiska.</a:t>
            </a:r>
          </a:p>
          <a:p>
            <a:pPr marL="514350" indent="-514350">
              <a:buAutoNum type="arabicPeriod" startAt="2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Production Investment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QSPM Matrix</a:t>
            </a:r>
            <a:endParaRPr lang="sk-SK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71600"/>
          <a:ext cx="8068800" cy="482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0"/>
                <a:gridCol w="868800"/>
                <a:gridCol w="789000"/>
                <a:gridCol w="914400"/>
                <a:gridCol w="996600"/>
                <a:gridCol w="9000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Global IS 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Production  Investment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Key External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Factors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Weight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TAS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TAS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Proliferation of Internet access</a:t>
                      </a:r>
                      <a:endParaRPr lang="sk-SK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0.525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IT Integration of customer databases 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Copyright and patent law enforcement</a:t>
                      </a:r>
                      <a:endParaRPr lang="sk-SK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Acceleration of product and service lifecycles</a:t>
                      </a:r>
                      <a:endParaRPr lang="sk-SK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Migration trends and the cultural effect</a:t>
                      </a:r>
                      <a:endParaRPr lang="sk-SK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0.125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0.175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Age and sex composition of population 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Prices of key input commodities and oil</a:t>
                      </a:r>
                      <a:endParaRPr lang="sk-SK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0.225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0.225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Availability of credit</a:t>
                      </a:r>
                      <a:endParaRPr lang="sk-SK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0.225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Share of cosmetic products in consumption</a:t>
                      </a:r>
                      <a:endParaRPr lang="sk-SK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Political relationship of given region with home</a:t>
                      </a:r>
                      <a:endParaRPr lang="sk-SK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0.075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0.075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sk-SK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External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2.475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2.425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QSPM Matrix</a:t>
            </a:r>
            <a:endParaRPr lang="sk-SK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524000"/>
          <a:ext cx="8068800" cy="482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0"/>
                <a:gridCol w="868800"/>
                <a:gridCol w="865200"/>
                <a:gridCol w="838200"/>
                <a:gridCol w="996600"/>
                <a:gridCol w="9000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Global IS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Production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Investment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Key Internal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Factors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Weight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TAS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TAS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Sophisticated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direct-sales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distribution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channel</a:t>
                      </a:r>
                      <a:endParaRPr lang="sk-SK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0.525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Availability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of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liquid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assets</a:t>
                      </a:r>
                      <a:endParaRPr lang="sk-SK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Global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brand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recognition</a:t>
                      </a:r>
                      <a:endParaRPr lang="sk-SK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Flexible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production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technology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endParaRPr lang="sk-SK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Federated IS accessible from Internet</a:t>
                      </a:r>
                      <a:endParaRPr lang="sk-SK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Control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over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the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agent‘s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conduct</a:t>
                      </a:r>
                      <a:endParaRPr lang="sk-SK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Marketing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campaigns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too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costly</a:t>
                      </a:r>
                      <a:endParaRPr lang="sk-SK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IS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is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not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sufficiently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B2B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integrated</a:t>
                      </a:r>
                      <a:endParaRPr lang="sk-SK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Profit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depends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on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direct</a:t>
                      </a:r>
                      <a:r>
                        <a:rPr lang="sk-SK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sales</a:t>
                      </a:r>
                      <a:endParaRPr lang="sk-SK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sk-SK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Internal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2.975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2.65</a:t>
                      </a:r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sk-SK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5.45</a:t>
                      </a:r>
                      <a:endParaRPr lang="sk-SK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endParaRPr lang="sk-SK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5.075</a:t>
                      </a:r>
                      <a:endParaRPr lang="sk-SK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000" b="1" dirty="0" smtClean="0">
                <a:latin typeface="Times New Roman" pitchFamily="18" charset="0"/>
                <a:cs typeface="Times New Roman" pitchFamily="18" charset="0"/>
              </a:rPr>
              <a:t>QSPM: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sk-SK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Vybrali sme stratégiu obozretných investícii do realizácie globálneho informačného systému.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Obozretný prístup je potrebný kvôli výsledným abstraktným stratégiám zo SWOT a SPACE matíc, t.j. externé riziká prevažujú nad príležitosťami a je nutné ich riadiť využitím finančnej stability firmy a konkurenčným postavením </a:t>
            </a:r>
            <a:r>
              <a:rPr lang="sk-SK" smtClean="0">
                <a:latin typeface="Times New Roman" pitchFamily="18" charset="0"/>
                <a:cs typeface="Times New Roman" pitchFamily="18" charset="0"/>
              </a:rPr>
              <a:t>v odvetví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702057"/>
          </a:xfrm>
        </p:spPr>
        <p:txBody>
          <a:bodyPr/>
          <a:lstStyle/>
          <a:p>
            <a:pPr algn="ctr">
              <a:buNone/>
            </a:pPr>
            <a:r>
              <a:rPr lang="sk-SK" sz="4800" dirty="0" smtClean="0"/>
              <a:t>Ďakujeme za pozornosť</a:t>
            </a:r>
            <a:endParaRPr lang="sk-SK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4000" b="1" dirty="0" smtClean="0"/>
              <a:t>Charakteristika firmy</a:t>
            </a:r>
            <a:endParaRPr lang="sk-SK" sz="40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2400" dirty="0"/>
              <a:t>Vízia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Byť spoločnosťou, ktorá najlepšie rozumie a globálne uspokojuje potreby žien </a:t>
            </a:r>
            <a:r>
              <a:rPr lang="sk-SK" sz="1800" dirty="0" smtClean="0"/>
              <a:t>a mužov v </a:t>
            </a:r>
            <a:r>
              <a:rPr lang="sk-SK" sz="1800" dirty="0"/>
              <a:t>otázkach produktov, služieb a sebarealizácie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Poslanie</a:t>
            </a:r>
          </a:p>
          <a:p>
            <a:pPr lvl="2">
              <a:lnSpc>
                <a:spcPct val="90000"/>
              </a:lnSpc>
            </a:pPr>
            <a:r>
              <a:rPr lang="sk-SK" sz="1800" dirty="0" err="1"/>
              <a:t>Avon</a:t>
            </a:r>
            <a:r>
              <a:rPr lang="sk-SK" sz="1800" dirty="0"/>
              <a:t> poslaním je stať sa:</a:t>
            </a:r>
            <a:br>
              <a:rPr lang="sk-SK" sz="1800" dirty="0"/>
            </a:br>
            <a:r>
              <a:rPr lang="sk-SK" sz="1800" dirty="0"/>
              <a:t/>
            </a:r>
            <a:br>
              <a:rPr lang="sk-SK" sz="1800" dirty="0"/>
            </a:br>
            <a:r>
              <a:rPr lang="sk-SK" sz="1800" dirty="0"/>
              <a:t>Celosvetovou jednotkou v predaji kozmetiky, na ktorú sa bude obracať väčšina žien </a:t>
            </a:r>
            <a:r>
              <a:rPr lang="sk-SK" sz="1800" dirty="0" smtClean="0"/>
              <a:t>a mužov na </a:t>
            </a:r>
            <a:r>
              <a:rPr lang="sk-SK" sz="1800" dirty="0"/>
              <a:t>celom svete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Hodnoty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Dôvera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Rešpekt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Viera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Pokora</a:t>
            </a:r>
          </a:p>
          <a:p>
            <a:pPr lvl="2">
              <a:lnSpc>
                <a:spcPct val="90000"/>
              </a:lnSpc>
            </a:pPr>
            <a:r>
              <a:rPr lang="sk-SK" sz="1800" dirty="0"/>
              <a:t>Integrita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4000" b="1" dirty="0"/>
              <a:t>Produkty a </a:t>
            </a:r>
            <a:r>
              <a:rPr lang="sk-SK" sz="4000" b="1" dirty="0" smtClean="0"/>
              <a:t>služby</a:t>
            </a:r>
            <a:endParaRPr lang="sk-SK" sz="40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2400" dirty="0"/>
              <a:t>starostlivosť o pleť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make-up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vôňa pre mužov a ženy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toaletné potreby do </a:t>
            </a:r>
            <a:r>
              <a:rPr lang="sk-SK" sz="2400" dirty="0" err="1"/>
              <a:t>kúpelne</a:t>
            </a:r>
            <a:endParaRPr lang="sk-SK" sz="2400" dirty="0"/>
          </a:p>
          <a:p>
            <a:pPr>
              <a:lnSpc>
                <a:spcPct val="90000"/>
              </a:lnSpc>
            </a:pPr>
            <a:r>
              <a:rPr lang="sk-SK" sz="2400" dirty="0"/>
              <a:t>vlasová starostlivosť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osobná starostlivosť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starostlivosť o telo a ruky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prostriedky na leto na slnko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bižutéria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odevy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darčeky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krok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538163"/>
            <a:ext cx="7505700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358246" cy="1143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External Analysis: EFE Matrix – Western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urope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85800" y="1676400"/>
          <a:ext cx="7924800" cy="4190992"/>
        </p:xfrm>
        <a:graphic>
          <a:graphicData uri="http://schemas.openxmlformats.org/drawingml/2006/table">
            <a:tbl>
              <a:tblPr/>
              <a:tblGrid>
                <a:gridCol w="4707212"/>
                <a:gridCol w="1191699"/>
                <a:gridCol w="893775"/>
                <a:gridCol w="1132114"/>
              </a:tblGrid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S Mincho"/>
                          <a:cs typeface="Times New Roman"/>
                        </a:rPr>
                        <a:t>Opportunities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S Mincho"/>
                          <a:cs typeface="Times New Roman"/>
                        </a:rPr>
                        <a:t>Weight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S Mincho"/>
                          <a:cs typeface="Times New Roman"/>
                        </a:rPr>
                        <a:t>CSF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S Mincho"/>
                          <a:cs typeface="Times New Roman"/>
                        </a:rPr>
                        <a:t>W x CSF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Proliferation of Internet access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3.5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0.525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IT Integration of customer databases across regions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3.0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0.3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Copyright and patent law enforcement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0.05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2.5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0.125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Acceleration of product and service lifecycles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3.0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0.3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S Mincho"/>
                          <a:cs typeface="Times New Roman"/>
                        </a:rPr>
                        <a:t>Threats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Migration trends and the cultural effect on demand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0.05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2.0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Age and sex composition of population and its future trend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2.5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0.25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Prices of key input commodities and oil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1.5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0.225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Availability of credit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1.5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0.225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Share of cosmetic products in consumption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2.5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0.25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Political relationship of given region with mother country 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0.05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2.0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S Mincho"/>
                          <a:cs typeface="Times New Roman"/>
                        </a:rPr>
                        <a:t>EFE Score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Times New Roman"/>
                          <a:ea typeface="MS Mincho"/>
                          <a:cs typeface="Times New Roman"/>
                        </a:rPr>
                        <a:t>1.0</a:t>
                      </a:r>
                      <a:endParaRPr lang="en-US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S Mincho"/>
                          <a:cs typeface="Times New Roman"/>
                        </a:rPr>
                        <a:t>2.4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External Analysis: Five-Factor Model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Firma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Avon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je aktívna na veľkom počte rozličných trhov a ponúka širokú škálu často vzájomne nesúvisiacich produktov na podporu bázového systému priameho predaja.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Na trhu priameho predaja má firma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Avon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veľký náskok pred konkurenciou a ten je skôr otázkou zákazníckych preferencií ako prípadnej agresívnej stratégie od konkurencie.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3886200"/>
          <a:ext cx="7696201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0"/>
                <a:gridCol w="1752600"/>
                <a:gridCol w="1981201"/>
              </a:tblGrid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Medium-Run</a:t>
                      </a:r>
                      <a:r>
                        <a:rPr lang="sk-SK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Factor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sk-SK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Selling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Add</a:t>
                      </a:r>
                      <a:r>
                        <a:rPr lang="sk-SK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Areas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Rivalry among competitors 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Relatively</a:t>
                      </a:r>
                      <a:r>
                        <a:rPr lang="sk-S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k-SK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Threat of Substitution 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Very</a:t>
                      </a:r>
                      <a:r>
                        <a:rPr lang="sk-S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k-SK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r>
                        <a:rPr lang="sk-SK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but</a:t>
                      </a:r>
                      <a:r>
                        <a:rPr lang="sk-SK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balanced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Entry of New Competitors 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Very</a:t>
                      </a:r>
                      <a:r>
                        <a:rPr lang="sk-S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k-SK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r>
                        <a:rPr lang="sk-SK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but</a:t>
                      </a:r>
                      <a:r>
                        <a:rPr lang="sk-SK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balanced</a:t>
                      </a:r>
                      <a:endParaRPr lang="sk-SK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Bargaining Power of Suppliers 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Bargaining Power of Customers 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Internal Analysis: IFE Matrix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5800" y="1447800"/>
          <a:ext cx="7848600" cy="4572000"/>
        </p:xfrm>
        <a:graphic>
          <a:graphicData uri="http://schemas.openxmlformats.org/drawingml/2006/table">
            <a:tbl>
              <a:tblPr/>
              <a:tblGrid>
                <a:gridCol w="4661950"/>
                <a:gridCol w="1180241"/>
                <a:gridCol w="885180"/>
                <a:gridCol w="1121229"/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S Mincho"/>
                          <a:cs typeface="Times New Roman"/>
                        </a:rPr>
                        <a:t>Strengths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S Mincho"/>
                          <a:cs typeface="Times New Roman"/>
                        </a:rPr>
                        <a:t>Weight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S Mincho"/>
                          <a:cs typeface="Times New Roman"/>
                        </a:rPr>
                        <a:t>CSF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S Mincho"/>
                          <a:cs typeface="Times New Roman"/>
                        </a:rPr>
                        <a:t>W x CSF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Sophisticated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direct-sales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distribution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channel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3.0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0.45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Availability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of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liquid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assets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0.2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2.5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Global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brand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recognition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3.0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0.3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Flexible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production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technology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0.05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2.0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Federated IS accessible from Internet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0.15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3.0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0.45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S Mincho"/>
                          <a:cs typeface="Times New Roman"/>
                        </a:rPr>
                        <a:t>Weaknesses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Control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over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the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agent‘s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conduct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1.5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0.15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Marketing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campaigns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too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costly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0.05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1.5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0.075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IS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is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not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sufficiently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B2B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integrated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2.5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0.25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Profit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depends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on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direct</a:t>
                      </a:r>
                      <a:r>
                        <a:rPr lang="sk-SK" sz="15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k-SK" sz="1500" dirty="0" err="1">
                          <a:latin typeface="Times New Roman"/>
                          <a:ea typeface="MS Mincho"/>
                          <a:cs typeface="Times New Roman"/>
                        </a:rPr>
                        <a:t>sales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0.1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MS Mincho"/>
                          <a:cs typeface="Times New Roman"/>
                        </a:rPr>
                        <a:t>3.5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MS Mincho"/>
                          <a:cs typeface="Times New Roman"/>
                        </a:rPr>
                        <a:t>0.35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S Mincho"/>
                          <a:cs typeface="Times New Roman"/>
                        </a:rPr>
                        <a:t>IFE Score</a:t>
                      </a:r>
                      <a:endParaRPr lang="sk-SK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Times New Roman"/>
                          <a:ea typeface="MS Mincho"/>
                          <a:cs typeface="Times New Roman"/>
                        </a:rPr>
                        <a:t>1.0</a:t>
                      </a:r>
                      <a:endParaRPr lang="en-US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S Mincho"/>
                          <a:cs typeface="Times New Roman"/>
                        </a:rPr>
                        <a:t>2.625</a:t>
                      </a:r>
                      <a:endParaRPr lang="sk-SK" sz="15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Internal Analysis: Financial Variables (2008)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57200" y="1447800"/>
          <a:ext cx="8305801" cy="381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4862"/>
                <a:gridCol w="2251105"/>
                <a:gridCol w="2251105"/>
                <a:gridCol w="2328729"/>
              </a:tblGrid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Liquidity Ratios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Current Ratio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Quick Ratio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Cash</a:t>
                      </a:r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Ratio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1.437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0.9703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0.365*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Leverage Ratios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Debt-to-Total-Assets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Debt-to-Equity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Times-Interest-Earned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0.706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4.084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12.350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Activity Ratios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Inventory Turnover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Fixed Assets Turnover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Assets Turnover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9.540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7.776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1.739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Profitability Ratios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Gross Profit Margin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ROA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ROE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7.04%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16.29%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92.11%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Growth Ratios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Revenues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Net Income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EPS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13.4%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11.11%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sk-SK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447800" y="5334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2311400"/>
                <a:gridCol w="2032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Special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Functions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Z Score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3.32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 Index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2.47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103</TotalTime>
  <Words>1194</Words>
  <Application>Microsoft Office PowerPoint</Application>
  <PresentationFormat>On-screen Show (4:3)</PresentationFormat>
  <Paragraphs>465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Watermark</vt:lpstr>
      <vt:lpstr>Slide 1</vt:lpstr>
      <vt:lpstr>Agenda</vt:lpstr>
      <vt:lpstr>Charakteristika firmy</vt:lpstr>
      <vt:lpstr>Produkty a služby</vt:lpstr>
      <vt:lpstr>Slide 5</vt:lpstr>
      <vt:lpstr>External Analysis: EFE Matrix – Western Europe</vt:lpstr>
      <vt:lpstr>External Analysis: Five-Factor Model</vt:lpstr>
      <vt:lpstr>Internal Analysis: IFE Matrix</vt:lpstr>
      <vt:lpstr>Internal Analysis: Financial Variables (2008)</vt:lpstr>
      <vt:lpstr>SPACE matrix</vt:lpstr>
      <vt:lpstr>SPACE matrix</vt:lpstr>
      <vt:lpstr>Slide 12</vt:lpstr>
      <vt:lpstr>Kvadrant IV. Silná konkurenčná pozícia / Pomalý rast trhu</vt:lpstr>
      <vt:lpstr>Kvadrant IV. Silná konkurenčná pozícia / Pomalý rast trhu</vt:lpstr>
      <vt:lpstr>GE Matrix</vt:lpstr>
      <vt:lpstr>GE Matrix</vt:lpstr>
      <vt:lpstr>SWOT: Strategic Alternatives via Mini/Maxi</vt:lpstr>
      <vt:lpstr>SWOT: Modification of Strategy</vt:lpstr>
      <vt:lpstr>SWOT: Relational SWOT</vt:lpstr>
      <vt:lpstr>SWOT: Strategies derived from the matrix</vt:lpstr>
      <vt:lpstr>QSPM: Chosen Alternative Strategies</vt:lpstr>
      <vt:lpstr>QSPM Matrix</vt:lpstr>
      <vt:lpstr>QSPM Matrix</vt:lpstr>
      <vt:lpstr>QSPM: Conclusion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Martin Valdner</cp:lastModifiedBy>
  <cp:revision>32</cp:revision>
  <dcterms:created xsi:type="dcterms:W3CDTF">2008-11-25T09:48:30Z</dcterms:created>
  <dcterms:modified xsi:type="dcterms:W3CDTF">2009-01-15T08:03:23Z</dcterms:modified>
</cp:coreProperties>
</file>